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62" r:id="rId3"/>
    <p:sldId id="269" r:id="rId4"/>
    <p:sldId id="268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DDA4B-6A8F-449D-B15E-6B1649CE1530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DA92E-1DE5-446A-A231-F7D3A7B52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9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3336A07E-441B-4DE7-A859-923B2C5884B2}" type="slidenum">
              <a:rPr lang="en-US" altLang="en-US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60579465-E488-46E1-8E8E-C38BEF0917D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4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890-8FBC-4422-992F-08E7E32CA84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64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DC966-5A72-4013-99D8-CB174C7A7CB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5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B71A-7C48-4629-8C38-013852D5649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4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64008-3F23-42CB-A6E3-B9D9F172D5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1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F8F07-308E-4E74-ACCA-7357899A038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0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F2E3-680E-4DCA-9362-6306BDD905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0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EE52-0696-4E40-81A7-90FBB4E4F0B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C5B57-7C43-4C72-9539-D5D713DA0C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07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D798C-C40A-4C6F-8991-E3812D72B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57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43BD-28B2-42F9-AA7F-FD76B2E66A8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823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C02D-092F-4829-B5AC-BF87852CA1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6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A30EB-A3D5-414D-B85C-64F6502B4E9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19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pPr algn="ctr" eaLnBrk="1" hangingPunct="1"/>
            <a:r>
              <a:rPr lang="en-US" altLang="en-US" sz="4000" dirty="0" smtClean="0">
                <a:solidFill>
                  <a:schemeClr val="accent2"/>
                </a:solidFill>
              </a:rPr>
              <a:t>Me llamo __________            Clase </a:t>
            </a:r>
            <a:r>
              <a:rPr lang="en-US" altLang="en-US" sz="4000" dirty="0" smtClean="0">
                <a:solidFill>
                  <a:schemeClr val="accent2"/>
                </a:solidFill>
              </a:rPr>
              <a:t>801</a:t>
            </a:r>
            <a:r>
              <a:rPr lang="en-US" altLang="en-US" sz="4000" dirty="0" smtClean="0">
                <a:solidFill>
                  <a:schemeClr val="accent2"/>
                </a:solidFill>
              </a:rPr>
              <a:t/>
            </a:r>
            <a:br>
              <a:rPr lang="en-US" altLang="en-US" sz="4000" dirty="0" smtClean="0">
                <a:solidFill>
                  <a:schemeClr val="accent2"/>
                </a:solidFill>
              </a:rPr>
            </a:br>
            <a:r>
              <a:rPr lang="en-US" altLang="en-US" sz="4000" dirty="0" smtClean="0">
                <a:solidFill>
                  <a:schemeClr val="accent2"/>
                </a:solidFill>
              </a:rPr>
              <a:t>La fecha es el 16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octubre</a:t>
            </a:r>
            <a:r>
              <a:rPr lang="en-US" altLang="en-US" sz="4000" dirty="0" smtClean="0">
                <a:solidFill>
                  <a:schemeClr val="accent2"/>
                </a:solidFill>
              </a:rPr>
              <a:t> del 2017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15400" cy="5181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600" dirty="0" smtClean="0">
                <a:solidFill>
                  <a:schemeClr val="bg2"/>
                </a:solidFill>
              </a:rPr>
              <a:t>Propósito # 15: </a:t>
            </a:r>
            <a:r>
              <a:rPr lang="es-ES_tradnl" altLang="en-US" sz="2600" dirty="0" smtClean="0"/>
              <a:t>T</a:t>
            </a:r>
            <a:r>
              <a:rPr lang="es-ES_tradnl" altLang="en-US" sz="2600" dirty="0" smtClean="0">
                <a:cs typeface="Times New Roman" pitchFamily="18" charset="0"/>
              </a:rPr>
              <a:t>ú, ¿duermes bien en las noches?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L.O: To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practice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the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form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 and use of ‘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stem-changing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’ </a:t>
            </a:r>
            <a:r>
              <a:rPr lang="es-ES_tradnl" altLang="en-US" sz="2600" i="1" dirty="0" err="1" smtClean="0">
                <a:solidFill>
                  <a:srgbClr val="00B050"/>
                </a:solidFill>
                <a:cs typeface="Times New Roman" pitchFamily="18" charset="0"/>
              </a:rPr>
              <a:t>verbs</a:t>
            </a:r>
            <a:r>
              <a:rPr lang="es-ES_tradnl" altLang="en-US" sz="2600" i="1" dirty="0" smtClean="0">
                <a:solidFill>
                  <a:srgbClr val="00B050"/>
                </a:solidFill>
                <a:cs typeface="Times New Roman" pitchFamily="18" charset="0"/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600" dirty="0" smtClean="0">
                <a:solidFill>
                  <a:schemeClr val="bg2"/>
                </a:solidFill>
                <a:cs typeface="Times New Roman" pitchFamily="18" charset="0"/>
              </a:rPr>
              <a:t>Actividad Inicial: 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600" b="1" dirty="0" smtClean="0"/>
              <a:t>A. </a:t>
            </a:r>
            <a:r>
              <a:rPr lang="es-ES_tradnl" altLang="en-US" sz="2600" dirty="0" smtClean="0"/>
              <a:t>Completa </a:t>
            </a:r>
            <a:r>
              <a:rPr lang="es-ES_tradnl" altLang="en-US" sz="2600" dirty="0"/>
              <a:t>con la forma correcta del verbo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600" dirty="0"/>
              <a:t>Hoy nosotros </a:t>
            </a:r>
            <a:r>
              <a:rPr lang="es-ES_tradnl" altLang="en-US" sz="2600" dirty="0" smtClean="0"/>
              <a:t>__________a </a:t>
            </a:r>
            <a:r>
              <a:rPr lang="es-ES_tradnl" altLang="en-US" sz="2600" dirty="0"/>
              <a:t>jugar a las dos. </a:t>
            </a:r>
            <a:r>
              <a:rPr lang="es-ES_tradnl" altLang="en-US" sz="2600" i="1" dirty="0"/>
              <a:t>(empezar)</a:t>
            </a:r>
            <a:endParaRPr lang="es-ES_tradnl" altLang="en-US" sz="2600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s-ES_tradnl" altLang="en-US" sz="2600" dirty="0"/>
              <a:t>Nosotros </a:t>
            </a:r>
            <a:r>
              <a:rPr lang="es-ES_tradnl" altLang="en-US" sz="2600" dirty="0" smtClean="0"/>
              <a:t>_______ </a:t>
            </a:r>
            <a:r>
              <a:rPr lang="es-ES_tradnl" altLang="en-US" sz="2600" dirty="0"/>
              <a:t>ganar.  No </a:t>
            </a:r>
            <a:r>
              <a:rPr lang="es-ES_tradnl" altLang="en-US" sz="2600" dirty="0" smtClean="0"/>
              <a:t>______ </a:t>
            </a:r>
            <a:r>
              <a:rPr lang="es-ES_tradnl" altLang="en-US" sz="2600" dirty="0"/>
              <a:t>perder. </a:t>
            </a:r>
          </a:p>
          <a:p>
            <a:pPr marL="609600" indent="-609600" eaLnBrk="1" hangingPunct="1">
              <a:buNone/>
              <a:defRPr/>
            </a:pPr>
            <a:r>
              <a:rPr lang="es-ES_tradnl" altLang="en-US" sz="2600" i="1" dirty="0"/>
              <a:t>	(querer)</a:t>
            </a:r>
            <a:endParaRPr lang="es-ES_tradnl" altLang="en-US" sz="2600" dirty="0"/>
          </a:p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es-ES_tradnl" altLang="en-US" sz="2600" dirty="0"/>
              <a:t>Si nosotros ___________ el partido de hoy, _________ todo.</a:t>
            </a:r>
            <a:r>
              <a:rPr lang="es-ES_tradnl" altLang="en-US" sz="2600" i="1" dirty="0"/>
              <a:t> (perder)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n-US" sz="2600" b="1" dirty="0"/>
              <a:t>B. </a:t>
            </a:r>
            <a:r>
              <a:rPr lang="es-ES_tradnl" altLang="en-US" sz="2600" dirty="0"/>
              <a:t>Re-escribe las oraciones del </a:t>
            </a:r>
            <a:r>
              <a:rPr lang="es-ES_tradnl" altLang="en-US" sz="2600" u="sng" dirty="0"/>
              <a:t>Ej. A </a:t>
            </a:r>
            <a:r>
              <a:rPr lang="es-ES_tradnl" altLang="en-US" sz="2600" dirty="0"/>
              <a:t>al SINGULAR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_tradnl" altLang="en-US" sz="2600" dirty="0" smtClean="0">
              <a:solidFill>
                <a:schemeClr val="bg2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18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sz="4000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dirty="0" err="1" smtClean="0">
                <a:solidFill>
                  <a:srgbClr val="FF0000"/>
                </a:solidFill>
              </a:rPr>
              <a:t>cambio</a:t>
            </a:r>
            <a:r>
              <a:rPr lang="en-US" altLang="en-US" sz="4000" dirty="0" smtClean="0">
                <a:solidFill>
                  <a:srgbClr val="FF0000"/>
                </a:solidFill>
              </a:rPr>
              <a:t> radical O</a:t>
            </a:r>
            <a:r>
              <a:rPr lang="en-US" altLang="en-US" sz="4000" dirty="0" smtClean="0">
                <a:solidFill>
                  <a:srgbClr val="FF0000"/>
                </a:solidFill>
                <a:sym typeface="Wingdings" pitchFamily="2" charset="2"/>
              </a:rPr>
              <a:t> UE</a:t>
            </a:r>
            <a:br>
              <a:rPr lang="en-US" altLang="en-US" sz="4000" dirty="0" smtClean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altLang="en-US" sz="4000" i="1" dirty="0" smtClean="0">
                <a:solidFill>
                  <a:schemeClr val="hlink"/>
                </a:solidFill>
                <a:sym typeface="Wingdings" pitchFamily="2" charset="2"/>
              </a:rPr>
              <a:t>(stem-changing verbs OUE)</a:t>
            </a:r>
            <a:endParaRPr lang="en-US" altLang="en-US" sz="4000" dirty="0" smtClean="0">
              <a:solidFill>
                <a:srgbClr val="008000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50292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altLang="en-US" dirty="0" smtClean="0"/>
              <a:t>Another set of stem-changing verbs are:</a:t>
            </a:r>
          </a:p>
          <a:p>
            <a:pPr marL="914400" lvl="1" indent="-457200" eaLnBrk="1" hangingPunct="1">
              <a:buFont typeface="Wingdings" pitchFamily="2" charset="2"/>
              <a:buChar char="p"/>
            </a:pPr>
            <a:r>
              <a:rPr lang="en-US" altLang="en-US" dirty="0" err="1" smtClean="0"/>
              <a:t>Volver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return to a place)</a:t>
            </a:r>
            <a:endParaRPr lang="en-US" altLang="en-US" dirty="0" smtClean="0"/>
          </a:p>
          <a:p>
            <a:pPr marL="914400" lvl="1" indent="-457200" eaLnBrk="1" hangingPunct="1">
              <a:buFont typeface="Wingdings" pitchFamily="2" charset="2"/>
              <a:buChar char="p"/>
            </a:pPr>
            <a:r>
              <a:rPr lang="en-US" altLang="en-US" dirty="0" err="1" smtClean="0"/>
              <a:t>Poder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be able to do)</a:t>
            </a:r>
            <a:endParaRPr lang="en-US" altLang="en-US" dirty="0" smtClean="0"/>
          </a:p>
          <a:p>
            <a:pPr marL="914400" lvl="1" indent="-457200" eaLnBrk="1" hangingPunct="1">
              <a:buFont typeface="Wingdings" pitchFamily="2" charset="2"/>
              <a:buChar char="p"/>
            </a:pPr>
            <a:r>
              <a:rPr lang="en-US" altLang="en-US" dirty="0" err="1" smtClean="0"/>
              <a:t>Dormir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sleep)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altLang="en-US" dirty="0" smtClean="0"/>
              <a:t>The </a:t>
            </a:r>
            <a:r>
              <a:rPr lang="en-US" altLang="en-US" dirty="0" smtClean="0">
                <a:solidFill>
                  <a:srgbClr val="008000"/>
                </a:solidFill>
              </a:rPr>
              <a:t>O </a:t>
            </a:r>
            <a:r>
              <a:rPr lang="en-US" altLang="en-US" dirty="0" smtClean="0"/>
              <a:t>of the stem changes to </a:t>
            </a:r>
            <a:r>
              <a:rPr lang="en-US" altLang="en-US" dirty="0" smtClean="0">
                <a:solidFill>
                  <a:srgbClr val="008000"/>
                </a:solidFill>
              </a:rPr>
              <a:t>UE</a:t>
            </a:r>
            <a:r>
              <a:rPr lang="en-US" altLang="en-US" dirty="0" smtClean="0"/>
              <a:t> in all forms EXCEPT </a:t>
            </a:r>
            <a:r>
              <a:rPr lang="en-US" altLang="en-US" u="sng" dirty="0" err="1" smtClean="0"/>
              <a:t>nosotros</a:t>
            </a:r>
            <a:r>
              <a:rPr lang="en-US" altLang="en-US" dirty="0" smtClean="0"/>
              <a:t> (and </a:t>
            </a:r>
            <a:r>
              <a:rPr lang="en-US" altLang="en-US" u="sng" dirty="0" err="1" smtClean="0"/>
              <a:t>vosotros</a:t>
            </a:r>
            <a:r>
              <a:rPr lang="en-US" altLang="en-US" dirty="0" smtClean="0"/>
              <a:t>). The endings remain the same as in regular –ER/-IR verbs. 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en-US" altLang="en-US" dirty="0" smtClean="0"/>
              <a:t>So, in table groups…. CONJUGATE THEM!</a:t>
            </a:r>
          </a:p>
          <a:p>
            <a:pPr marL="533400" indent="-533400"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191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833992"/>
              </p:ext>
            </p:extLst>
          </p:nvPr>
        </p:nvGraphicFramePr>
        <p:xfrm>
          <a:off x="304800" y="609600"/>
          <a:ext cx="8686800" cy="5853114"/>
        </p:xfrm>
        <a:graphic>
          <a:graphicData uri="http://schemas.openxmlformats.org/drawingml/2006/table">
            <a:tbl>
              <a:tblPr/>
              <a:tblGrid>
                <a:gridCol w="3213100"/>
                <a:gridCol w="5473700"/>
              </a:tblGrid>
              <a:tr h="881063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                    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lver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der</a:t>
                      </a:r>
                      <a:r>
                        <a:rPr kumimoji="0" lang="en-US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rmir</a:t>
                      </a: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82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Tú</a:t>
                      </a: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81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81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8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Ellos Ellas 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Line 30"/>
          <p:cNvSpPr>
            <a:spLocks noChangeShapeType="1"/>
          </p:cNvSpPr>
          <p:nvPr/>
        </p:nvSpPr>
        <p:spPr bwMode="auto">
          <a:xfrm>
            <a:off x="5410200" y="609600"/>
            <a:ext cx="0" cy="586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32"/>
          <p:cNvSpPr>
            <a:spLocks noChangeShapeType="1"/>
          </p:cNvSpPr>
          <p:nvPr/>
        </p:nvSpPr>
        <p:spPr bwMode="auto">
          <a:xfrm flipV="1">
            <a:off x="3505200" y="609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30"/>
          <p:cNvSpPr>
            <a:spLocks noChangeShapeType="1"/>
          </p:cNvSpPr>
          <p:nvPr/>
        </p:nvSpPr>
        <p:spPr bwMode="auto">
          <a:xfrm>
            <a:off x="7239000" y="609600"/>
            <a:ext cx="0" cy="586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5"/>
          <p:cNvSpPr txBox="1">
            <a:spLocks noChangeArrowheads="1"/>
          </p:cNvSpPr>
          <p:nvPr/>
        </p:nvSpPr>
        <p:spPr bwMode="auto">
          <a:xfrm>
            <a:off x="2514600" y="5668963"/>
            <a:ext cx="160020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8" name="Text Box 63"/>
          <p:cNvSpPr txBox="1">
            <a:spLocks noChangeArrowheads="1"/>
          </p:cNvSpPr>
          <p:nvPr/>
        </p:nvSpPr>
        <p:spPr bwMode="auto">
          <a:xfrm>
            <a:off x="2514600" y="4891087"/>
            <a:ext cx="16002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93875"/>
            <a:ext cx="8686800" cy="445452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Clr>
                <a:srgbClr val="CC0000"/>
              </a:buClr>
            </a:pPr>
            <a:r>
              <a:rPr lang="en-US" altLang="en-US" kern="0" dirty="0" smtClean="0">
                <a:solidFill>
                  <a:srgbClr val="CC0000"/>
                </a:solidFill>
              </a:rPr>
              <a:t> </a:t>
            </a:r>
            <a:r>
              <a:rPr lang="en-US" altLang="en-US" kern="0" dirty="0" smtClean="0">
                <a:solidFill>
                  <a:srgbClr val="000000"/>
                </a:solidFill>
              </a:rPr>
              <a:t>The </a:t>
            </a:r>
            <a:r>
              <a:rPr lang="en-US" altLang="en-US" kern="0" dirty="0" smtClean="0">
                <a:solidFill>
                  <a:srgbClr val="3366CC"/>
                </a:solidFill>
              </a:rPr>
              <a:t>U </a:t>
            </a:r>
            <a:r>
              <a:rPr lang="en-US" altLang="en-US" kern="0" dirty="0" smtClean="0">
                <a:solidFill>
                  <a:srgbClr val="000000"/>
                </a:solidFill>
              </a:rPr>
              <a:t>in the verb J</a:t>
            </a:r>
            <a:r>
              <a:rPr lang="en-US" altLang="en-US" kern="0" dirty="0" smtClean="0">
                <a:solidFill>
                  <a:srgbClr val="3366CC"/>
                </a:solidFill>
              </a:rPr>
              <a:t>U</a:t>
            </a:r>
            <a:r>
              <a:rPr lang="en-US" altLang="en-US" kern="0" dirty="0" smtClean="0">
                <a:solidFill>
                  <a:srgbClr val="000000"/>
                </a:solidFill>
              </a:rPr>
              <a:t>GAR </a:t>
            </a:r>
            <a:r>
              <a:rPr lang="en-US" altLang="en-US" i="1" kern="0" dirty="0" smtClean="0">
                <a:solidFill>
                  <a:srgbClr val="000000"/>
                </a:solidFill>
              </a:rPr>
              <a:t>(to play)</a:t>
            </a:r>
            <a:r>
              <a:rPr lang="en-US" altLang="en-US" kern="0" dirty="0" smtClean="0">
                <a:solidFill>
                  <a:srgbClr val="000000"/>
                </a:solidFill>
              </a:rPr>
              <a:t> changes to </a:t>
            </a:r>
            <a:r>
              <a:rPr lang="en-US" altLang="en-US" kern="0" dirty="0" smtClean="0">
                <a:solidFill>
                  <a:srgbClr val="3366CC"/>
                </a:solidFill>
              </a:rPr>
              <a:t>UE </a:t>
            </a:r>
            <a:r>
              <a:rPr lang="en-US" altLang="en-US" kern="0" dirty="0" smtClean="0">
                <a:solidFill>
                  <a:srgbClr val="000000"/>
                </a:solidFill>
              </a:rPr>
              <a:t>in all forms EXCEPT </a:t>
            </a:r>
            <a:r>
              <a:rPr lang="en-US" altLang="en-US" u="sng" kern="0" dirty="0" err="1" smtClean="0">
                <a:solidFill>
                  <a:srgbClr val="000000"/>
                </a:solidFill>
              </a:rPr>
              <a:t>nosotros</a:t>
            </a:r>
            <a:r>
              <a:rPr lang="en-US" altLang="en-US" kern="0" dirty="0" smtClean="0">
                <a:solidFill>
                  <a:srgbClr val="000000"/>
                </a:solidFill>
              </a:rPr>
              <a:t>. The endings are the same as the regular –AR verbs. TRY IT!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None/>
            </a:pPr>
            <a:endParaRPr lang="en-US" altLang="en-US" kern="0" dirty="0" smtClean="0">
              <a:solidFill>
                <a:srgbClr val="000000"/>
              </a:solidFill>
            </a:endParaRPr>
          </a:p>
          <a:p>
            <a:pPr eaLnBrk="1" hangingPunct="1">
              <a:buClr>
                <a:srgbClr val="CC0000"/>
              </a:buClr>
              <a:buFont typeface="Wingdings" pitchFamily="2" charset="2"/>
              <a:buNone/>
            </a:pPr>
            <a:endParaRPr lang="en-US" altLang="en-US" kern="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7690311"/>
              </p:ext>
            </p:extLst>
          </p:nvPr>
        </p:nvGraphicFramePr>
        <p:xfrm>
          <a:off x="1295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/>
                <a:gridCol w="1747837"/>
                <a:gridCol w="1819275"/>
                <a:gridCol w="1971675"/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J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</a:t>
                      </a:r>
                      <a:r>
                        <a:rPr kumimoji="0" lang="en-US" altLang="en-US" sz="28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play)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000" kern="0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cambio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radical U</a:t>
            </a:r>
            <a:r>
              <a:rPr lang="en-US" altLang="en-US" sz="4000" kern="0" dirty="0" smtClean="0">
                <a:solidFill>
                  <a:srgbClr val="FF0000"/>
                </a:solidFill>
                <a:sym typeface="Wingdings" pitchFamily="2" charset="2"/>
              </a:rPr>
              <a:t>UE</a:t>
            </a:r>
            <a:r>
              <a:rPr lang="en-US" altLang="en-US" sz="4000" kern="0" dirty="0" smtClean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en-US" altLang="en-US" sz="4000" kern="0" dirty="0" smtClean="0">
                <a:solidFill>
                  <a:srgbClr val="008000"/>
                </a:solidFill>
                <a:sym typeface="Wingdings" pitchFamily="2" charset="2"/>
              </a:rPr>
            </a:br>
            <a:r>
              <a:rPr lang="en-US" altLang="en-US" sz="4000" i="1" kern="0" dirty="0" smtClean="0">
                <a:solidFill>
                  <a:srgbClr val="666699"/>
                </a:solidFill>
                <a:sym typeface="Wingdings" pitchFamily="2" charset="2"/>
              </a:rPr>
              <a:t>(Stem-changing verbs UUE)</a:t>
            </a:r>
            <a:endParaRPr lang="en-US" altLang="en-US" sz="4000" kern="0" dirty="0" smtClean="0">
              <a:solidFill>
                <a:srgbClr val="008000"/>
              </a:solidFill>
            </a:endParaRPr>
          </a:p>
        </p:txBody>
      </p:sp>
      <p:sp>
        <p:nvSpPr>
          <p:cNvPr id="6" name="Text Box 62"/>
          <p:cNvSpPr txBox="1">
            <a:spLocks noChangeArrowheads="1"/>
          </p:cNvSpPr>
          <p:nvPr/>
        </p:nvSpPr>
        <p:spPr bwMode="auto">
          <a:xfrm>
            <a:off x="2514600" y="4495800"/>
            <a:ext cx="16002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go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9" name="Text Box 64"/>
          <p:cNvSpPr txBox="1">
            <a:spLocks noChangeArrowheads="1"/>
          </p:cNvSpPr>
          <p:nvPr/>
        </p:nvSpPr>
        <p:spPr bwMode="auto">
          <a:xfrm>
            <a:off x="2514600" y="5195888"/>
            <a:ext cx="160020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gas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1" name="Text Box 66"/>
          <p:cNvSpPr txBox="1">
            <a:spLocks noChangeArrowheads="1"/>
          </p:cNvSpPr>
          <p:nvPr/>
        </p:nvSpPr>
        <p:spPr bwMode="auto">
          <a:xfrm>
            <a:off x="2514600" y="5867400"/>
            <a:ext cx="16002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ga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5943600" y="441960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jugamos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4" name="Text Box 69"/>
          <p:cNvSpPr txBox="1">
            <a:spLocks noChangeArrowheads="1"/>
          </p:cNvSpPr>
          <p:nvPr/>
        </p:nvSpPr>
        <p:spPr bwMode="auto">
          <a:xfrm>
            <a:off x="6096000" y="5867400"/>
            <a:ext cx="16002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008000"/>
                </a:solidFill>
              </a:rPr>
              <a:t>J</a:t>
            </a:r>
            <a:r>
              <a:rPr lang="en-US" altLang="en-US" sz="2800" b="1" dirty="0" err="1">
                <a:solidFill>
                  <a:srgbClr val="FF0000"/>
                </a:solidFill>
              </a:rPr>
              <a:t>ue</a:t>
            </a:r>
            <a:r>
              <a:rPr lang="en-US" altLang="en-US" sz="2800" b="1" dirty="0" err="1">
                <a:solidFill>
                  <a:srgbClr val="008000"/>
                </a:solidFill>
              </a:rPr>
              <a:t>gan</a:t>
            </a:r>
            <a:endParaRPr lang="en-US" altLang="en-US" sz="2800" b="1" dirty="0">
              <a:solidFill>
                <a:srgbClr val="008000"/>
              </a:solidFill>
            </a:endParaRPr>
          </a:p>
        </p:txBody>
      </p:sp>
      <p:sp>
        <p:nvSpPr>
          <p:cNvPr id="16" name="Text Box 71"/>
          <p:cNvSpPr txBox="1">
            <a:spLocks noChangeArrowheads="1"/>
          </p:cNvSpPr>
          <p:nvPr/>
        </p:nvSpPr>
        <p:spPr bwMode="auto">
          <a:xfrm>
            <a:off x="2438400" y="6384925"/>
            <a:ext cx="5257800" cy="1301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500">
              <a:solidFill>
                <a:srgbClr val="000000"/>
              </a:solidFill>
            </a:endParaRPr>
          </a:p>
        </p:txBody>
      </p:sp>
      <p:sp>
        <p:nvSpPr>
          <p:cNvPr id="17" name="Text Box 72"/>
          <p:cNvSpPr txBox="1">
            <a:spLocks noChangeArrowheads="1"/>
          </p:cNvSpPr>
          <p:nvPr/>
        </p:nvSpPr>
        <p:spPr bwMode="auto">
          <a:xfrm>
            <a:off x="2514600" y="64008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15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GRAMATICA: VERBOS DE CAMBIO RADICAL</a:t>
            </a:r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err="1" smtClean="0"/>
              <a:t>Proposito</a:t>
            </a:r>
            <a:r>
              <a:rPr lang="en-US" altLang="en-US" u="sng" dirty="0" smtClean="0"/>
              <a:t> A</a:t>
            </a:r>
            <a:r>
              <a:rPr lang="en-US" altLang="en-US" dirty="0"/>
              <a:t> </a:t>
            </a:r>
            <a:r>
              <a:rPr lang="en-US" altLang="en-US" dirty="0" smtClean="0"/>
              <a:t>by THURSDAY</a:t>
            </a:r>
          </a:p>
        </p:txBody>
      </p:sp>
    </p:spTree>
    <p:extLst>
      <p:ext uri="{BB962C8B-B14F-4D97-AF65-F5344CB8AC3E}">
        <p14:creationId xmlns:p14="http://schemas.microsoft.com/office/powerpoint/2010/main" val="35655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8536</TotalTime>
  <Words>232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Quadrant</vt:lpstr>
      <vt:lpstr>Me llamo __________            Clase 801 La fecha es el 16 de octubre del 2017</vt:lpstr>
      <vt:lpstr>Verbos de cambio radical O UE (stem-changing verbs OUE)</vt:lpstr>
      <vt:lpstr>PowerPoint Presentation</vt:lpstr>
      <vt:lpstr>PowerPoint Presentation</vt:lpstr>
      <vt:lpstr>Tarea # 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  Clase 801 La fecha es el 16 de octubre del 2015</dc:title>
  <dc:creator>Helen Zumaeta</dc:creator>
  <cp:lastModifiedBy>Helen Zumaeta</cp:lastModifiedBy>
  <cp:revision>25</cp:revision>
  <dcterms:created xsi:type="dcterms:W3CDTF">2015-10-19T15:43:04Z</dcterms:created>
  <dcterms:modified xsi:type="dcterms:W3CDTF">2017-10-16T15:19:59Z</dcterms:modified>
</cp:coreProperties>
</file>